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560" r:id="rId5"/>
    <p:sldId id="287" r:id="rId6"/>
    <p:sldId id="378" r:id="rId7"/>
    <p:sldId id="561" r:id="rId8"/>
    <p:sldId id="562" r:id="rId9"/>
    <p:sldId id="564" r:id="rId10"/>
    <p:sldId id="563" r:id="rId11"/>
    <p:sldId id="566" r:id="rId12"/>
    <p:sldId id="567" r:id="rId13"/>
    <p:sldId id="565" r:id="rId14"/>
    <p:sldId id="319"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DC5"/>
    <a:srgbClr val="2C3E50"/>
    <a:srgbClr val="D51C29"/>
    <a:srgbClr val="D32F2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1D992-AF8B-4068-BDBB-31543BC5BB96}" v="2" dt="2022-10-31T15:25:09.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8" autoAdjust="0"/>
    <p:restoredTop sz="82346" autoAdjust="0"/>
  </p:normalViewPr>
  <p:slideViewPr>
    <p:cSldViewPr snapToGrid="0" showGuides="1">
      <p:cViewPr varScale="1">
        <p:scale>
          <a:sx n="71" d="100"/>
          <a:sy n="71" d="100"/>
        </p:scale>
        <p:origin x="744" y="67"/>
      </p:cViewPr>
      <p:guideLst>
        <p:guide orient="horz" pos="2184"/>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ùi Minh Phụng - Khoa Công nghệ thông tin - VLSET" userId="31ee5542-8119-4308-8073-3356e750a326" providerId="ADAL" clId="{B0B1D992-AF8B-4068-BDBB-31543BC5BB96}"/>
    <pc:docChg chg="custSel modSld">
      <pc:chgData name="Bùi Minh Phụng - Khoa Công nghệ thông tin - VLSET" userId="31ee5542-8119-4308-8073-3356e750a326" providerId="ADAL" clId="{B0B1D992-AF8B-4068-BDBB-31543BC5BB96}" dt="2022-10-31T15:25:29.363" v="254" actId="1035"/>
      <pc:docMkLst>
        <pc:docMk/>
      </pc:docMkLst>
      <pc:sldChg chg="addSp delSp modSp mod">
        <pc:chgData name="Bùi Minh Phụng - Khoa Công nghệ thông tin - VLSET" userId="31ee5542-8119-4308-8073-3356e750a326" providerId="ADAL" clId="{B0B1D992-AF8B-4068-BDBB-31543BC5BB96}" dt="2022-10-31T15:25:29.363" v="254" actId="1035"/>
        <pc:sldMkLst>
          <pc:docMk/>
          <pc:sldMk cId="133809529" sldId="287"/>
        </pc:sldMkLst>
        <pc:spChg chg="mod">
          <ac:chgData name="Bùi Minh Phụng - Khoa Công nghệ thông tin - VLSET" userId="31ee5542-8119-4308-8073-3356e750a326" providerId="ADAL" clId="{B0B1D992-AF8B-4068-BDBB-31543BC5BB96}" dt="2022-10-31T15:25:29.363" v="254" actId="1035"/>
          <ac:spMkLst>
            <pc:docMk/>
            <pc:sldMk cId="133809529" sldId="287"/>
            <ac:spMk id="7" creationId="{CEA63D89-8E0E-476D-95B1-112D7C8E31C5}"/>
          </ac:spMkLst>
        </pc:spChg>
        <pc:spChg chg="del">
          <ac:chgData name="Bùi Minh Phụng - Khoa Công nghệ thông tin - VLSET" userId="31ee5542-8119-4308-8073-3356e750a326" providerId="ADAL" clId="{B0B1D992-AF8B-4068-BDBB-31543BC5BB96}" dt="2022-10-31T15:20:10.311" v="3" actId="478"/>
          <ac:spMkLst>
            <pc:docMk/>
            <pc:sldMk cId="133809529" sldId="287"/>
            <ac:spMk id="8" creationId="{6C74E166-D8C3-44B6-99F5-E429DFF19DBB}"/>
          </ac:spMkLst>
        </pc:spChg>
        <pc:spChg chg="add mod">
          <ac:chgData name="Bùi Minh Phụng - Khoa Công nghệ thông tin - VLSET" userId="31ee5542-8119-4308-8073-3356e750a326" providerId="ADAL" clId="{B0B1D992-AF8B-4068-BDBB-31543BC5BB96}" dt="2022-10-31T15:22:25.018" v="196" actId="20577"/>
          <ac:spMkLst>
            <pc:docMk/>
            <pc:sldMk cId="133809529" sldId="287"/>
            <ac:spMk id="9" creationId="{0D83BD2B-ABF6-453D-A7B4-A989F45CB2E4}"/>
          </ac:spMkLst>
        </pc:spChg>
        <pc:spChg chg="add mod">
          <ac:chgData name="Bùi Minh Phụng - Khoa Công nghệ thông tin - VLSET" userId="31ee5542-8119-4308-8073-3356e750a326" providerId="ADAL" clId="{B0B1D992-AF8B-4068-BDBB-31543BC5BB96}" dt="2022-10-31T15:22:33.587" v="242" actId="20577"/>
          <ac:spMkLst>
            <pc:docMk/>
            <pc:sldMk cId="133809529" sldId="287"/>
            <ac:spMk id="10" creationId="{AEF4639E-4F1D-44F3-BCD3-54806E7882FE}"/>
          </ac:spMkLst>
        </pc:spChg>
        <pc:spChg chg="del">
          <ac:chgData name="Bùi Minh Phụng - Khoa Công nghệ thông tin - VLSET" userId="31ee5542-8119-4308-8073-3356e750a326" providerId="ADAL" clId="{B0B1D992-AF8B-4068-BDBB-31543BC5BB96}" dt="2022-10-31T15:20:05.756" v="1" actId="478"/>
          <ac:spMkLst>
            <pc:docMk/>
            <pc:sldMk cId="133809529" sldId="287"/>
            <ac:spMk id="14" creationId="{00000000-0000-0000-0000-000000000000}"/>
          </ac:spMkLst>
        </pc:spChg>
        <pc:spChg chg="mod">
          <ac:chgData name="Bùi Minh Phụng - Khoa Công nghệ thông tin - VLSET" userId="31ee5542-8119-4308-8073-3356e750a326" providerId="ADAL" clId="{B0B1D992-AF8B-4068-BDBB-31543BC5BB96}" dt="2022-10-31T15:25:29.363" v="254" actId="1035"/>
          <ac:spMkLst>
            <pc:docMk/>
            <pc:sldMk cId="133809529" sldId="287"/>
            <ac:spMk id="19" creationId="{00000000-0000-0000-0000-000000000000}"/>
          </ac:spMkLst>
        </pc:spChg>
      </pc:sldChg>
      <pc:sldChg chg="modSp mod">
        <pc:chgData name="Bùi Minh Phụng - Khoa Công nghệ thông tin - VLSET" userId="31ee5542-8119-4308-8073-3356e750a326" providerId="ADAL" clId="{B0B1D992-AF8B-4068-BDBB-31543BC5BB96}" dt="2022-10-31T15:19:21.718" v="0" actId="20577"/>
        <pc:sldMkLst>
          <pc:docMk/>
          <pc:sldMk cId="1692142158" sldId="560"/>
        </pc:sldMkLst>
        <pc:spChg chg="mod">
          <ac:chgData name="Bùi Minh Phụng - Khoa Công nghệ thông tin - VLSET" userId="31ee5542-8119-4308-8073-3356e750a326" providerId="ADAL" clId="{B0B1D992-AF8B-4068-BDBB-31543BC5BB96}" dt="2022-10-31T15:19:21.718" v="0" actId="20577"/>
          <ac:spMkLst>
            <pc:docMk/>
            <pc:sldMk cId="1692142158" sldId="560"/>
            <ac:spMk id="19" creationId="{CEF99411-4709-4D85-A7C3-945C4791A054}"/>
          </ac:spMkLst>
        </pc:spChg>
      </pc:sldChg>
      <pc:sldChg chg="modSp mod">
        <pc:chgData name="Bùi Minh Phụng - Khoa Công nghệ thông tin - VLSET" userId="31ee5542-8119-4308-8073-3356e750a326" providerId="ADAL" clId="{B0B1D992-AF8B-4068-BDBB-31543BC5BB96}" dt="2022-10-31T15:21:02.655" v="99" actId="20577"/>
        <pc:sldMkLst>
          <pc:docMk/>
          <pc:sldMk cId="4146286619" sldId="564"/>
        </pc:sldMkLst>
        <pc:spChg chg="mod">
          <ac:chgData name="Bùi Minh Phụng - Khoa Công nghệ thông tin - VLSET" userId="31ee5542-8119-4308-8073-3356e750a326" providerId="ADAL" clId="{B0B1D992-AF8B-4068-BDBB-31543BC5BB96}" dt="2022-10-31T15:21:02.655" v="99" actId="20577"/>
          <ac:spMkLst>
            <pc:docMk/>
            <pc:sldMk cId="4146286619" sldId="564"/>
            <ac:spMk id="5" creationId="{00000000-0000-0000-0000-000000000000}"/>
          </ac:spMkLst>
        </pc:spChg>
      </pc:sldChg>
      <pc:sldChg chg="modSp mod">
        <pc:chgData name="Bùi Minh Phụng - Khoa Công nghệ thông tin - VLSET" userId="31ee5542-8119-4308-8073-3356e750a326" providerId="ADAL" clId="{B0B1D992-AF8B-4068-BDBB-31543BC5BB96}" dt="2022-10-31T15:21:40.676" v="194" actId="20577"/>
        <pc:sldMkLst>
          <pc:docMk/>
          <pc:sldMk cId="130859956" sldId="565"/>
        </pc:sldMkLst>
        <pc:spChg chg="mod">
          <ac:chgData name="Bùi Minh Phụng - Khoa Công nghệ thông tin - VLSET" userId="31ee5542-8119-4308-8073-3356e750a326" providerId="ADAL" clId="{B0B1D992-AF8B-4068-BDBB-31543BC5BB96}" dt="2022-10-31T15:21:40.676" v="194" actId="20577"/>
          <ac:spMkLst>
            <pc:docMk/>
            <pc:sldMk cId="130859956" sldId="565"/>
            <ac:spMk id="5" creationId="{00000000-0000-0000-0000-000000000000}"/>
          </ac:spMkLst>
        </pc:spChg>
      </pc:sldChg>
      <pc:sldChg chg="modNotesTx">
        <pc:chgData name="Bùi Minh Phụng - Khoa Công nghệ thông tin - VLSET" userId="31ee5542-8119-4308-8073-3356e750a326" providerId="ADAL" clId="{B0B1D992-AF8B-4068-BDBB-31543BC5BB96}" dt="2022-10-31T15:25:12.212" v="244"/>
        <pc:sldMkLst>
          <pc:docMk/>
          <pc:sldMk cId="930686196" sldId="5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ikimaytinh.com/he-dieu-hanh-la-gi.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10</a:t>
            </a:fld>
            <a:endParaRPr lang="zh-CN" altLang="en-US"/>
          </a:p>
        </p:txBody>
      </p:sp>
    </p:spTree>
    <p:extLst>
      <p:ext uri="{BB962C8B-B14F-4D97-AF65-F5344CB8AC3E}">
        <p14:creationId xmlns:p14="http://schemas.microsoft.com/office/powerpoint/2010/main" val="190322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234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Roboto" panose="02000000000000000000" pitchFamily="2" charset="0"/>
              </a:rPr>
              <a:t>Một hệ điều hành (operating system) là phần mềm quan trọng nhất mà chạy trên một máy tính. Nó quản lý bộ nhớ và các quy trình của máy tính, cũng như tất cả phần mềm và phần cứng của nó. Nó cũng cho phép bạn giao tiếp với máy tính mà không cần biết cách nói ngôn ngữ của máy tính. Nếu không có hệ điều hành, máy tính là vô dụng.</a:t>
            </a:r>
            <a:br>
              <a:rPr lang="vi-VN" dirty="0"/>
            </a:br>
            <a:br>
              <a:rPr lang="vi-VN" dirty="0"/>
            </a:br>
            <a:r>
              <a:rPr lang="vi-VN" b="0" i="0" dirty="0">
                <a:solidFill>
                  <a:srgbClr val="000000"/>
                </a:solidFill>
                <a:effectLst/>
                <a:latin typeface="Roboto" panose="02000000000000000000" pitchFamily="2" charset="0"/>
              </a:rPr>
              <a:t>Nguồn bài viết: </a:t>
            </a:r>
            <a:r>
              <a:rPr lang="vi-VN" b="0" i="0" u="none" strike="noStrike" dirty="0">
                <a:solidFill>
                  <a:srgbClr val="1E73BE"/>
                </a:solidFill>
                <a:effectLst/>
                <a:latin typeface="Roboto" panose="02000000000000000000" pitchFamily="2" charset="0"/>
                <a:hlinkClick r:id="rId3"/>
              </a:rPr>
              <a:t>https://wikimaytinh.com/he-dieu-hanh-la-gi.html</a:t>
            </a:r>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3</a:t>
            </a:fld>
            <a:endParaRPr lang="zh-CN" altLang="en-US"/>
          </a:p>
        </p:txBody>
      </p:sp>
    </p:spTree>
    <p:extLst>
      <p:ext uri="{BB962C8B-B14F-4D97-AF65-F5344CB8AC3E}">
        <p14:creationId xmlns:p14="http://schemas.microsoft.com/office/powerpoint/2010/main" val="20711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515151"/>
                </a:solidFill>
                <a:effectLst/>
                <a:latin typeface="Roboto" panose="02000000000000000000" pitchFamily="2" charset="0"/>
              </a:rPr>
              <a:t>Thành Phần Của Hệ Điều Hành:</a:t>
            </a:r>
            <a:endParaRPr lang="vi-VN" b="0" i="0" dirty="0">
              <a:solidFill>
                <a:srgbClr val="515151"/>
              </a:solidFill>
              <a:effectLst/>
              <a:latin typeface="Roboto" panose="02000000000000000000" pitchFamily="2" charset="0"/>
            </a:endParaRP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quản lý tiến trình</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quản lý bộ nhớ</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quản lý nhập xuất</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quản lý tập tin</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bảo vệ</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Hệ thống dịch lệnh</a:t>
            </a:r>
          </a:p>
          <a:p>
            <a:pPr algn="l" fontAlgn="base">
              <a:buFont typeface="Arial" panose="020B0604020202020204" pitchFamily="34" charset="0"/>
              <a:buChar char="•"/>
            </a:pPr>
            <a:r>
              <a:rPr lang="vi-VN" b="0" i="0" dirty="0">
                <a:solidFill>
                  <a:srgbClr val="333333"/>
                </a:solidFill>
                <a:effectLst/>
                <a:latin typeface="Roboto" panose="02000000000000000000" pitchFamily="2" charset="0"/>
              </a:rPr>
              <a:t>Quản lý mạng</a:t>
            </a:r>
          </a:p>
          <a:p>
            <a:pPr algn="l"/>
            <a:r>
              <a:rPr lang="vi-VN" b="0" i="0" dirty="0">
                <a:solidFill>
                  <a:srgbClr val="515151"/>
                </a:solidFill>
                <a:effectLst/>
                <a:latin typeface="Roboto" panose="02000000000000000000" pitchFamily="2" charset="0"/>
              </a:rPr>
              <a:t>Có 3 thành phần quan trọng nhất của hệ điều hành đó là:</a:t>
            </a:r>
          </a:p>
          <a:p>
            <a:pPr algn="l" fontAlgn="base">
              <a:buFont typeface="Arial" panose="020B0604020202020204" pitchFamily="34" charset="0"/>
              <a:buChar char="•"/>
            </a:pPr>
            <a:r>
              <a:rPr lang="vi-VN" b="1" i="0" dirty="0">
                <a:solidFill>
                  <a:srgbClr val="333333"/>
                </a:solidFill>
                <a:effectLst/>
                <a:latin typeface="Roboto" panose="02000000000000000000" pitchFamily="2" charset="0"/>
              </a:rPr>
              <a:t>Kernel:</a:t>
            </a:r>
            <a:r>
              <a:rPr lang="vi-VN" b="0" i="0" dirty="0">
                <a:solidFill>
                  <a:srgbClr val="333333"/>
                </a:solidFill>
                <a:effectLst/>
                <a:latin typeface="Roboto" panose="02000000000000000000" pitchFamily="2" charset="0"/>
              </a:rPr>
              <a:t> Cung cấp những điều khiển cơ bản trên cấu hình phần cứng máy tính, từ đó đảm nhiệm các vai trò gồm: đọc - ghi dữ liệu, xử lý các lệnh, xác định dữ liệu được nhận và gửi bởi các thiết bị khác, đồng thời diễn giải dữ liệu nhận từ mạng.</a:t>
            </a:r>
          </a:p>
          <a:p>
            <a:pPr algn="l" fontAlgn="base">
              <a:buFont typeface="Arial" panose="020B0604020202020204" pitchFamily="34" charset="0"/>
              <a:buChar char="•"/>
            </a:pPr>
            <a:r>
              <a:rPr lang="vi-VN" b="1" i="0" dirty="0">
                <a:solidFill>
                  <a:srgbClr val="333333"/>
                </a:solidFill>
                <a:effectLst/>
                <a:latin typeface="Roboto" panose="02000000000000000000" pitchFamily="2" charset="0"/>
              </a:rPr>
              <a:t>User Interface (Giao diện người dùng):</a:t>
            </a:r>
            <a:r>
              <a:rPr lang="vi-VN" b="0" i="0" dirty="0">
                <a:solidFill>
                  <a:srgbClr val="333333"/>
                </a:solidFill>
                <a:effectLst/>
                <a:latin typeface="Roboto" panose="02000000000000000000" pitchFamily="2" charset="0"/>
              </a:rPr>
              <a:t> Đảm bảo quá trình tương tác giữa người dùng với máy tính thông qua Desktop, Graphical Icons hay Command Line.</a:t>
            </a:r>
          </a:p>
          <a:p>
            <a:pPr algn="l" fontAlgn="base">
              <a:buFont typeface="Arial" panose="020B0604020202020204" pitchFamily="34" charset="0"/>
              <a:buChar char="•"/>
            </a:pPr>
            <a:r>
              <a:rPr lang="vi-VN" b="1" i="0" dirty="0">
                <a:solidFill>
                  <a:srgbClr val="333333"/>
                </a:solidFill>
                <a:effectLst/>
                <a:latin typeface="Roboto" panose="02000000000000000000" pitchFamily="2" charset="0"/>
              </a:rPr>
              <a:t>Application Programming Interfaces (Giao diện lập trình ứng dụng):</a:t>
            </a:r>
            <a:r>
              <a:rPr lang="vi-VN" b="0" i="0" dirty="0">
                <a:solidFill>
                  <a:srgbClr val="333333"/>
                </a:solidFill>
                <a:effectLst/>
                <a:latin typeface="Roboto" panose="02000000000000000000" pitchFamily="2" charset="0"/>
              </a:rPr>
              <a:t> cho phép các ứng dụng phát triển sử dụng Modular Code.</a:t>
            </a:r>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4</a:t>
            </a:fld>
            <a:endParaRPr lang="zh-CN" altLang="en-US"/>
          </a:p>
        </p:txBody>
      </p:sp>
    </p:spTree>
    <p:extLst>
      <p:ext uri="{BB962C8B-B14F-4D97-AF65-F5344CB8AC3E}">
        <p14:creationId xmlns:p14="http://schemas.microsoft.com/office/powerpoint/2010/main" val="14646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Câu</a:t>
            </a:r>
            <a:r>
              <a:rPr lang="en-US" sz="1200" dirty="0"/>
              <a:t> </a:t>
            </a:r>
            <a:r>
              <a:rPr lang="en-US" sz="1200" dirty="0" err="1"/>
              <a:t>hỏi</a:t>
            </a:r>
            <a:r>
              <a:rPr lang="en-US" sz="1200" dirty="0"/>
              <a:t>:</a:t>
            </a:r>
            <a:br>
              <a:rPr lang="en-US" sz="1200" dirty="0"/>
            </a:br>
            <a:r>
              <a:rPr lang="en-US" sz="1200" dirty="0"/>
              <a:t>Chức </a:t>
            </a:r>
            <a:r>
              <a:rPr lang="en-US" sz="1200" dirty="0" err="1"/>
              <a:t>năng</a:t>
            </a:r>
            <a:r>
              <a:rPr lang="en-US" sz="1200" dirty="0"/>
              <a:t>, </a:t>
            </a:r>
            <a:r>
              <a:rPr lang="en-US" sz="1200" dirty="0" err="1"/>
              <a:t>nhiệm</a:t>
            </a:r>
            <a:r>
              <a:rPr lang="en-US" sz="1200" dirty="0"/>
              <a:t> vụ </a:t>
            </a:r>
            <a:r>
              <a:rPr lang="en-US" sz="1200" dirty="0" err="1"/>
              <a:t>của</a:t>
            </a:r>
            <a:r>
              <a:rPr lang="en-US" sz="1200" dirty="0"/>
              <a:t> Hệ </a:t>
            </a:r>
            <a:r>
              <a:rPr lang="en-US" sz="1200" dirty="0" err="1"/>
              <a:t>điều</a:t>
            </a:r>
            <a:r>
              <a:rPr lang="en-US" sz="1200" dirty="0"/>
              <a:t> </a:t>
            </a:r>
            <a:r>
              <a:rPr lang="en-US" sz="1200" dirty="0" err="1"/>
              <a:t>hành</a:t>
            </a:r>
            <a:r>
              <a:rPr lang="en-US" sz="1200" dirty="0"/>
              <a:t> </a:t>
            </a:r>
            <a:r>
              <a:rPr lang="en-US" sz="1200" dirty="0" err="1"/>
              <a:t>là</a:t>
            </a:r>
            <a:r>
              <a:rPr lang="en-US" sz="1200" dirty="0"/>
              <a:t> </a:t>
            </a:r>
            <a:r>
              <a:rPr lang="en-US" sz="1200" dirty="0" err="1"/>
              <a:t>gì</a:t>
            </a:r>
            <a:r>
              <a:rPr lang="en-US" sz="1200" dirty="0"/>
              <a:t>?</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5</a:t>
            </a:fld>
            <a:endParaRPr lang="zh-CN" altLang="en-US"/>
          </a:p>
        </p:txBody>
      </p:sp>
    </p:spTree>
    <p:extLst>
      <p:ext uri="{BB962C8B-B14F-4D97-AF65-F5344CB8AC3E}">
        <p14:creationId xmlns:p14="http://schemas.microsoft.com/office/powerpoint/2010/main" val="4146025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6</a:t>
            </a:fld>
            <a:endParaRPr lang="zh-CN" altLang="en-US"/>
          </a:p>
        </p:txBody>
      </p:sp>
    </p:spTree>
    <p:extLst>
      <p:ext uri="{BB962C8B-B14F-4D97-AF65-F5344CB8AC3E}">
        <p14:creationId xmlns:p14="http://schemas.microsoft.com/office/powerpoint/2010/main" val="90336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Câu</a:t>
            </a:r>
            <a:r>
              <a:rPr lang="en-US" sz="1200" dirty="0"/>
              <a:t> </a:t>
            </a:r>
            <a:r>
              <a:rPr lang="en-US" sz="1200" dirty="0" err="1"/>
              <a:t>hỏi</a:t>
            </a:r>
            <a:r>
              <a:rPr lang="en-US" sz="1200" dirty="0"/>
              <a:t>:</a:t>
            </a:r>
            <a:br>
              <a:rPr lang="en-US" sz="1200" dirty="0"/>
            </a:br>
            <a:r>
              <a:rPr lang="en-US" sz="1200" dirty="0"/>
              <a:t>Chức </a:t>
            </a:r>
            <a:r>
              <a:rPr lang="en-US" sz="1200" dirty="0" err="1"/>
              <a:t>năng</a:t>
            </a:r>
            <a:r>
              <a:rPr lang="en-US" sz="1200" dirty="0"/>
              <a:t>, </a:t>
            </a:r>
            <a:r>
              <a:rPr lang="en-US" sz="1200" dirty="0" err="1"/>
              <a:t>nhiệm</a:t>
            </a:r>
            <a:r>
              <a:rPr lang="en-US" sz="1200" dirty="0"/>
              <a:t> vụ </a:t>
            </a:r>
            <a:r>
              <a:rPr lang="en-US" sz="1200" dirty="0" err="1"/>
              <a:t>của</a:t>
            </a:r>
            <a:r>
              <a:rPr lang="en-US" sz="1200" dirty="0"/>
              <a:t> Hệ </a:t>
            </a:r>
            <a:r>
              <a:rPr lang="en-US" sz="1200" dirty="0" err="1"/>
              <a:t>điều</a:t>
            </a:r>
            <a:r>
              <a:rPr lang="en-US" sz="1200" dirty="0"/>
              <a:t> </a:t>
            </a:r>
            <a:r>
              <a:rPr lang="en-US" sz="1200" dirty="0" err="1"/>
              <a:t>hành</a:t>
            </a:r>
            <a:r>
              <a:rPr lang="en-US" sz="1200" dirty="0"/>
              <a:t> </a:t>
            </a:r>
            <a:r>
              <a:rPr lang="en-US" sz="1200" dirty="0" err="1"/>
              <a:t>là</a:t>
            </a:r>
            <a:r>
              <a:rPr lang="en-US" sz="1200" dirty="0"/>
              <a:t> </a:t>
            </a:r>
            <a:r>
              <a:rPr lang="en-US" sz="1200" dirty="0" err="1"/>
              <a:t>gì</a:t>
            </a:r>
            <a:r>
              <a:rPr lang="en-US" sz="1200" dirty="0"/>
              <a:t>?</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7</a:t>
            </a:fld>
            <a:endParaRPr lang="zh-CN" altLang="en-US"/>
          </a:p>
        </p:txBody>
      </p:sp>
    </p:spTree>
    <p:extLst>
      <p:ext uri="{BB962C8B-B14F-4D97-AF65-F5344CB8AC3E}">
        <p14:creationId xmlns:p14="http://schemas.microsoft.com/office/powerpoint/2010/main" val="1098438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Câu</a:t>
            </a:r>
            <a:r>
              <a:rPr lang="en-US" sz="1200" dirty="0"/>
              <a:t> </a:t>
            </a:r>
            <a:r>
              <a:rPr lang="en-US" sz="1200" dirty="0" err="1"/>
              <a:t>hỏi</a:t>
            </a:r>
            <a:r>
              <a:rPr lang="en-US" sz="1200" dirty="0"/>
              <a:t>:</a:t>
            </a:r>
            <a:br>
              <a:rPr lang="en-US" sz="1200" dirty="0"/>
            </a:br>
            <a:r>
              <a:rPr lang="en-US" sz="1200" dirty="0"/>
              <a:t>Chức </a:t>
            </a:r>
            <a:r>
              <a:rPr lang="en-US" sz="1200" dirty="0" err="1"/>
              <a:t>năng</a:t>
            </a:r>
            <a:r>
              <a:rPr lang="en-US" sz="1200" dirty="0"/>
              <a:t>, </a:t>
            </a:r>
            <a:r>
              <a:rPr lang="en-US" sz="1200" dirty="0" err="1"/>
              <a:t>nhiệm</a:t>
            </a:r>
            <a:r>
              <a:rPr lang="en-US" sz="1200" dirty="0"/>
              <a:t> vụ </a:t>
            </a:r>
            <a:r>
              <a:rPr lang="en-US" sz="1200" dirty="0" err="1"/>
              <a:t>của</a:t>
            </a:r>
            <a:r>
              <a:rPr lang="en-US" sz="1200" dirty="0"/>
              <a:t> Hệ </a:t>
            </a:r>
            <a:r>
              <a:rPr lang="en-US" sz="1200" dirty="0" err="1"/>
              <a:t>điều</a:t>
            </a:r>
            <a:r>
              <a:rPr lang="en-US" sz="1200" dirty="0"/>
              <a:t> </a:t>
            </a:r>
            <a:r>
              <a:rPr lang="en-US" sz="1200" dirty="0" err="1"/>
              <a:t>hành</a:t>
            </a:r>
            <a:r>
              <a:rPr lang="en-US" sz="1200" dirty="0"/>
              <a:t> </a:t>
            </a:r>
            <a:r>
              <a:rPr lang="en-US" sz="1200" dirty="0" err="1"/>
              <a:t>là</a:t>
            </a:r>
            <a:r>
              <a:rPr lang="en-US" sz="1200" dirty="0"/>
              <a:t> </a:t>
            </a:r>
            <a:r>
              <a:rPr lang="en-US" sz="1200" dirty="0" err="1"/>
              <a:t>gì</a:t>
            </a:r>
            <a:r>
              <a:rPr lang="en-US" sz="1200" dirty="0"/>
              <a:t>?</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8</a:t>
            </a:fld>
            <a:endParaRPr lang="zh-CN" altLang="en-US"/>
          </a:p>
        </p:txBody>
      </p:sp>
    </p:spTree>
    <p:extLst>
      <p:ext uri="{BB962C8B-B14F-4D97-AF65-F5344CB8AC3E}">
        <p14:creationId xmlns:p14="http://schemas.microsoft.com/office/powerpoint/2010/main" val="196368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Câu</a:t>
            </a:r>
            <a:r>
              <a:rPr lang="en-US" sz="1200" dirty="0"/>
              <a:t> </a:t>
            </a:r>
            <a:r>
              <a:rPr lang="en-US" sz="1200" dirty="0" err="1"/>
              <a:t>hỏi</a:t>
            </a:r>
            <a:r>
              <a:rPr lang="en-US" sz="1200" dirty="0"/>
              <a:t>:</a:t>
            </a:r>
            <a:br>
              <a:rPr lang="en-US" sz="1200" dirty="0"/>
            </a:br>
            <a:r>
              <a:rPr lang="en-US" sz="1200" dirty="0"/>
              <a:t>Chức </a:t>
            </a:r>
            <a:r>
              <a:rPr lang="en-US" sz="1200" dirty="0" err="1"/>
              <a:t>năng</a:t>
            </a:r>
            <a:r>
              <a:rPr lang="en-US" sz="1200" dirty="0"/>
              <a:t>, </a:t>
            </a:r>
            <a:r>
              <a:rPr lang="en-US" sz="1200" dirty="0" err="1"/>
              <a:t>nhiệm</a:t>
            </a:r>
            <a:r>
              <a:rPr lang="en-US" sz="1200" dirty="0"/>
              <a:t> vụ </a:t>
            </a:r>
            <a:r>
              <a:rPr lang="en-US" sz="1200" dirty="0" err="1"/>
              <a:t>của</a:t>
            </a:r>
            <a:r>
              <a:rPr lang="en-US" sz="1200" dirty="0"/>
              <a:t> Hệ </a:t>
            </a:r>
            <a:r>
              <a:rPr lang="en-US" sz="1200" dirty="0" err="1"/>
              <a:t>điều</a:t>
            </a:r>
            <a:r>
              <a:rPr lang="en-US" sz="1200" dirty="0"/>
              <a:t> </a:t>
            </a:r>
            <a:r>
              <a:rPr lang="en-US" sz="1200" dirty="0" err="1"/>
              <a:t>hành</a:t>
            </a:r>
            <a:r>
              <a:rPr lang="en-US" sz="1200" dirty="0"/>
              <a:t> </a:t>
            </a:r>
            <a:r>
              <a:rPr lang="en-US" sz="1200" dirty="0" err="1"/>
              <a:t>là</a:t>
            </a:r>
            <a:r>
              <a:rPr lang="en-US" sz="1200" dirty="0"/>
              <a:t> </a:t>
            </a:r>
            <a:r>
              <a:rPr lang="en-US" sz="1200" dirty="0" err="1"/>
              <a:t>gì</a:t>
            </a:r>
            <a:r>
              <a:rPr lang="en-US" sz="1200" dirty="0"/>
              <a:t>?</a:t>
            </a:r>
          </a:p>
          <a:p>
            <a:endParaRPr lang="en-US"/>
          </a:p>
          <a:p>
            <a:r>
              <a:rPr lang="en-US"/>
              <a:t>Các hệ điều hành chết yểu</a:t>
            </a:r>
          </a:p>
          <a:p>
            <a:r>
              <a:rPr lang="en-US"/>
              <a:t>https://youtu.be/sKuXSC0cvoI</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9</a:t>
            </a:fld>
            <a:endParaRPr lang="zh-CN" altLang="en-US"/>
          </a:p>
        </p:txBody>
      </p:sp>
    </p:spTree>
    <p:extLst>
      <p:ext uri="{BB962C8B-B14F-4D97-AF65-F5344CB8AC3E}">
        <p14:creationId xmlns:p14="http://schemas.microsoft.com/office/powerpoint/2010/main" val="321803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302112" y="1625116"/>
            <a:ext cx="10184776"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NHẬP MÔN CÔNG NGHỆ THÔNG TIN</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086472"/>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033852"/>
            <a:ext cx="4329488" cy="87197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b="1" dirty="0">
                <a:solidFill>
                  <a:schemeClr val="bg2">
                    <a:lumMod val="50000"/>
                  </a:schemeClr>
                </a:solidFill>
                <a:latin typeface="Cambria" panose="02040503050406030204" pitchFamily="18" charset="0"/>
                <a:ea typeface="+mj-ea"/>
              </a:rPr>
              <a:t>Bùi Minh Phụng</a:t>
            </a:r>
          </a:p>
          <a:p>
            <a:pPr>
              <a:lnSpc>
                <a:spcPct val="150000"/>
              </a:lnSpc>
            </a:pPr>
            <a:r>
              <a:rPr lang="en-US" altLang="zh-CN" b="1" dirty="0">
                <a:solidFill>
                  <a:schemeClr val="bg2">
                    <a:lumMod val="50000"/>
                  </a:schemeClr>
                </a:solidFill>
                <a:latin typeface="Cambria" panose="02040503050406030204" pitchFamily="18" charset="0"/>
              </a:rPr>
              <a:t>Khoa Công nghệ thông tin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a:solidFill>
                  <a:srgbClr val="2C3E50"/>
                </a:solidFill>
                <a:latin typeface="Cambria" panose="02040503050406030204" pitchFamily="18" charset="0"/>
                <a:ea typeface="Tahoma" panose="020B0604030504040204" pitchFamily="34" charset="0"/>
                <a:cs typeface="Tahoma" panose="020B0604030504040204" pitchFamily="34" charset="0"/>
              </a:rPr>
              <a:t>(INTRODUCTION TO INFORMATION TECHNOLOGY)</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341638"/>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66263"/>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 – NĂM HỌC 2021-2022</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953768"/>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6043476"/>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953768"/>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27 - CNTT</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1783644" y="2899414"/>
            <a:ext cx="8937281" cy="584775"/>
          </a:xfrm>
          <a:prstGeom prst="rect">
            <a:avLst/>
          </a:prstGeom>
          <a:noFill/>
        </p:spPr>
        <p:txBody>
          <a:bodyPr wrap="square" rtlCol="0">
            <a:spAutoFit/>
            <a:scene3d>
              <a:camera prst="orthographicFront"/>
              <a:lightRig rig="threePt" dir="t"/>
            </a:scene3d>
            <a:sp3d contourW="12700"/>
          </a:bodyPr>
          <a:lstStyle/>
          <a:p>
            <a:pPr algn="ctr"/>
            <a:r>
              <a:rPr lang="en-US" altLang="zh-CN" sz="3200" b="1">
                <a:solidFill>
                  <a:srgbClr val="D32F2F"/>
                </a:solidFill>
                <a:latin typeface="Cambria" panose="02040503050406030204" pitchFamily="18" charset="0"/>
                <a:ea typeface="Tahoma" panose="020B0604030504040204" pitchFamily="34" charset="0"/>
                <a:cs typeface="Tahoma" panose="020B0604030504040204" pitchFamily="34" charset="0"/>
              </a:rPr>
              <a:t>BÀI 3: </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CÁC HỆ ĐIỀU HÀNH</a:t>
            </a:r>
          </a:p>
        </p:txBody>
      </p:sp>
    </p:spTree>
    <p:extLst>
      <p:ext uri="{BB962C8B-B14F-4D97-AF65-F5344CB8AC3E}">
        <p14:creationId xmlns:p14="http://schemas.microsoft.com/office/powerpoint/2010/main" val="169214215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CÁC LOẠI HỆ ĐIỀU HÀNH</a:t>
            </a:r>
            <a:endParaRPr lang="en-US" sz="3200" dirty="0">
              <a:solidFill>
                <a:srgbClr val="D51C29"/>
              </a:solidFill>
            </a:endParaRPr>
          </a:p>
        </p:txBody>
      </p:sp>
      <p:sp>
        <p:nvSpPr>
          <p:cNvPr id="5" name="Rectangle 4"/>
          <p:cNvSpPr/>
          <p:nvPr/>
        </p:nvSpPr>
        <p:spPr>
          <a:xfrm>
            <a:off x="322776" y="1907361"/>
            <a:ext cx="11546447" cy="2748253"/>
          </a:xfrm>
          <a:prstGeom prst="rect">
            <a:avLst/>
          </a:prstGeom>
        </p:spPr>
        <p:txBody>
          <a:bodyPr wrap="square">
            <a:spAutoFit/>
          </a:bodyPr>
          <a:lstStyle/>
          <a:p>
            <a:pPr fontAlgn="base">
              <a:lnSpc>
                <a:spcPct val="150000"/>
              </a:lnSpc>
            </a:pPr>
            <a:r>
              <a:rPr lang="en-US" sz="4000" b="1" dirty="0" err="1">
                <a:solidFill>
                  <a:srgbClr val="0070C0"/>
                </a:solidFill>
                <a:latin typeface="Helvetica Neue"/>
              </a:rPr>
              <a:t>Câu</a:t>
            </a:r>
            <a:r>
              <a:rPr lang="en-US" sz="4000" b="1" dirty="0">
                <a:solidFill>
                  <a:srgbClr val="0070C0"/>
                </a:solidFill>
                <a:latin typeface="Helvetica Neue"/>
              </a:rPr>
              <a:t> </a:t>
            </a:r>
            <a:r>
              <a:rPr lang="en-US" sz="4000" b="1" dirty="0" err="1">
                <a:solidFill>
                  <a:srgbClr val="0070C0"/>
                </a:solidFill>
                <a:latin typeface="Helvetica Neue"/>
              </a:rPr>
              <a:t>hỏi</a:t>
            </a:r>
            <a:r>
              <a:rPr lang="en-US" sz="4000" b="1" dirty="0">
                <a:solidFill>
                  <a:srgbClr val="0070C0"/>
                </a:solidFill>
                <a:latin typeface="Helvetica Neue"/>
              </a:rPr>
              <a:t>:</a:t>
            </a:r>
          </a:p>
          <a:p>
            <a:pPr marL="914400" fontAlgn="base">
              <a:lnSpc>
                <a:spcPct val="150000"/>
              </a:lnSpc>
            </a:pPr>
            <a:r>
              <a:rPr lang="en-US" sz="4000" b="0" i="0">
                <a:solidFill>
                  <a:srgbClr val="333333"/>
                </a:solidFill>
                <a:effectLst/>
                <a:latin typeface="Helvetica Neue"/>
              </a:rPr>
              <a:t>Tìm hiểu về lịch sử phát triển của Hệ điều hành Windows</a:t>
            </a:r>
            <a:endParaRPr lang="en-US" sz="4000" dirty="0"/>
          </a:p>
        </p:txBody>
      </p:sp>
    </p:spTree>
    <p:extLst>
      <p:ext uri="{BB962C8B-B14F-4D97-AF65-F5344CB8AC3E}">
        <p14:creationId xmlns:p14="http://schemas.microsoft.com/office/powerpoint/2010/main" val="1308599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73969" y="382339"/>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5" name="文本框 4"/>
          <p:cNvSpPr txBox="1"/>
          <p:nvPr/>
        </p:nvSpPr>
        <p:spPr>
          <a:xfrm>
            <a:off x="3779398" y="2009177"/>
            <a:ext cx="6396512" cy="584775"/>
          </a:xfrm>
          <a:prstGeom prst="rect">
            <a:avLst/>
          </a:prstGeom>
          <a:noFill/>
        </p:spPr>
        <p:txBody>
          <a:bodyPr wrap="square" rtlCol="0">
            <a:spAutoFit/>
            <a:scene3d>
              <a:camera prst="orthographicFront"/>
              <a:lightRig rig="threePt" dir="t"/>
            </a:scene3d>
            <a:sp3d contourW="12700"/>
          </a:bodyPr>
          <a:lstStyle/>
          <a:p>
            <a:pPr algn="just"/>
            <a:r>
              <a:rPr lang="en-US" altLang="zh-CN" sz="3200" b="1" dirty="0" err="1">
                <a:solidFill>
                  <a:schemeClr val="accent2"/>
                </a:solidFill>
                <a:latin typeface="Cambria" panose="02040503050406030204" pitchFamily="18" charset="0"/>
              </a:rPr>
              <a:t>Sơ</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lược</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về</a:t>
            </a:r>
            <a:r>
              <a:rPr lang="en-US" altLang="zh-CN" sz="3200" b="1" dirty="0">
                <a:solidFill>
                  <a:schemeClr val="accent2"/>
                </a:solidFill>
                <a:latin typeface="Cambria" panose="02040503050406030204" pitchFamily="18" charset="0"/>
              </a:rPr>
              <a:t> Hệ </a:t>
            </a:r>
            <a:r>
              <a:rPr lang="en-US" altLang="zh-CN" sz="3200" b="1" dirty="0" err="1">
                <a:solidFill>
                  <a:schemeClr val="accent2"/>
                </a:solidFill>
                <a:latin typeface="Cambria" panose="02040503050406030204" pitchFamily="18" charset="0"/>
              </a:rPr>
              <a:t>điều</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hành</a:t>
            </a:r>
            <a:endParaRPr lang="en-US" altLang="zh-CN" sz="3200" b="1" dirty="0">
              <a:solidFill>
                <a:schemeClr val="accent2"/>
              </a:solidFill>
              <a:latin typeface="Cambria" panose="02040503050406030204" pitchFamily="18" charset="0"/>
            </a:endParaRPr>
          </a:p>
        </p:txBody>
      </p:sp>
      <p:sp>
        <p:nvSpPr>
          <p:cNvPr id="16" name="文本框 15"/>
          <p:cNvSpPr txBox="1"/>
          <p:nvPr/>
        </p:nvSpPr>
        <p:spPr>
          <a:xfrm>
            <a:off x="2914429" y="1943219"/>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01.</a:t>
            </a:r>
          </a:p>
        </p:txBody>
      </p:sp>
      <p:sp>
        <p:nvSpPr>
          <p:cNvPr id="19" name="文本框 18"/>
          <p:cNvSpPr txBox="1"/>
          <p:nvPr/>
        </p:nvSpPr>
        <p:spPr>
          <a:xfrm>
            <a:off x="2914429" y="3052137"/>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02.</a:t>
            </a:r>
          </a:p>
        </p:txBody>
      </p:sp>
      <p:sp>
        <p:nvSpPr>
          <p:cNvPr id="7" name="文本框 13">
            <a:extLst>
              <a:ext uri="{FF2B5EF4-FFF2-40B4-BE49-F238E27FC236}">
                <a16:creationId xmlns:a16="http://schemas.microsoft.com/office/drawing/2014/main" id="{CEA63D89-8E0E-476D-95B1-112D7C8E31C5}"/>
              </a:ext>
            </a:extLst>
          </p:cNvPr>
          <p:cNvSpPr txBox="1"/>
          <p:nvPr/>
        </p:nvSpPr>
        <p:spPr>
          <a:xfrm>
            <a:off x="3801210" y="3113692"/>
            <a:ext cx="4161717" cy="584775"/>
          </a:xfrm>
          <a:prstGeom prst="rect">
            <a:avLst/>
          </a:prstGeom>
          <a:noFill/>
        </p:spPr>
        <p:txBody>
          <a:bodyPr wrap="none" rtlCol="0">
            <a:spAutoFit/>
            <a:scene3d>
              <a:camera prst="orthographicFront"/>
              <a:lightRig rig="threePt" dir="t"/>
            </a:scene3d>
            <a:sp3d contourW="12700"/>
          </a:bodyPr>
          <a:lstStyle/>
          <a:p>
            <a:r>
              <a:rPr lang="en-US" altLang="zh-CN" sz="3200" b="1" dirty="0" err="1">
                <a:solidFill>
                  <a:schemeClr val="accent2"/>
                </a:solidFill>
                <a:latin typeface="Cambria" panose="02040503050406030204" pitchFamily="18" charset="0"/>
              </a:rPr>
              <a:t>Các</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loại</a:t>
            </a:r>
            <a:r>
              <a:rPr lang="en-US" altLang="zh-CN" sz="3200" b="1" dirty="0">
                <a:solidFill>
                  <a:schemeClr val="accent2"/>
                </a:solidFill>
                <a:latin typeface="Cambria" panose="02040503050406030204" pitchFamily="18" charset="0"/>
              </a:rPr>
              <a:t> hệ </a:t>
            </a:r>
            <a:r>
              <a:rPr lang="en-US" altLang="zh-CN" sz="3200" b="1" dirty="0" err="1">
                <a:solidFill>
                  <a:schemeClr val="accent2"/>
                </a:solidFill>
                <a:latin typeface="Cambria" panose="02040503050406030204" pitchFamily="18" charset="0"/>
              </a:rPr>
              <a:t>điều</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hành</a:t>
            </a:r>
            <a:endParaRPr lang="zh-CN" altLang="en-US" sz="3200" b="1" dirty="0">
              <a:solidFill>
                <a:schemeClr val="accent2"/>
              </a:solidFill>
              <a:latin typeface="Cambria" panose="02040503050406030204" pitchFamily="18" charset="0"/>
            </a:endParaRPr>
          </a:p>
        </p:txBody>
      </p:sp>
      <p:sp>
        <p:nvSpPr>
          <p:cNvPr id="9" name="文本框 18">
            <a:extLst>
              <a:ext uri="{FF2B5EF4-FFF2-40B4-BE49-F238E27FC236}">
                <a16:creationId xmlns:a16="http://schemas.microsoft.com/office/drawing/2014/main" id="{0D83BD2B-ABF6-453D-A7B4-A989F45CB2E4}"/>
              </a:ext>
            </a:extLst>
          </p:cNvPr>
          <p:cNvSpPr txBox="1"/>
          <p:nvPr/>
        </p:nvSpPr>
        <p:spPr>
          <a:xfrm>
            <a:off x="2914429" y="4140980"/>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mbria" panose="02040503050406030204" pitchFamily="18" charset="0"/>
              </a:rPr>
              <a:t>03.</a:t>
            </a:r>
            <a:endParaRPr lang="en-US" altLang="zh-CN" sz="4000" b="1" i="1" dirty="0">
              <a:solidFill>
                <a:schemeClr val="accent1"/>
              </a:solidFill>
              <a:latin typeface="Cambria" panose="02040503050406030204" pitchFamily="18" charset="0"/>
            </a:endParaRPr>
          </a:p>
        </p:txBody>
      </p:sp>
      <p:sp>
        <p:nvSpPr>
          <p:cNvPr id="10" name="文本框 13">
            <a:extLst>
              <a:ext uri="{FF2B5EF4-FFF2-40B4-BE49-F238E27FC236}">
                <a16:creationId xmlns:a16="http://schemas.microsoft.com/office/drawing/2014/main" id="{AEF4639E-4F1D-44F3-BCD3-54806E7882FE}"/>
              </a:ext>
            </a:extLst>
          </p:cNvPr>
          <p:cNvSpPr txBox="1"/>
          <p:nvPr/>
        </p:nvSpPr>
        <p:spPr>
          <a:xfrm>
            <a:off x="3801210" y="4202535"/>
            <a:ext cx="6340647" cy="584775"/>
          </a:xfrm>
          <a:prstGeom prst="rect">
            <a:avLst/>
          </a:prstGeom>
          <a:noFill/>
        </p:spPr>
        <p:txBody>
          <a:bodyPr wrap="none" rtlCol="0">
            <a:spAutoFit/>
            <a:scene3d>
              <a:camera prst="orthographicFront"/>
              <a:lightRig rig="threePt" dir="t"/>
            </a:scene3d>
            <a:sp3d contourW="12700"/>
          </a:bodyPr>
          <a:lstStyle/>
          <a:p>
            <a:r>
              <a:rPr lang="en-US" altLang="zh-CN" sz="3200" b="1">
                <a:solidFill>
                  <a:schemeClr val="accent2"/>
                </a:solidFill>
                <a:latin typeface="Cambria" panose="02040503050406030204" pitchFamily="18" charset="0"/>
              </a:rPr>
              <a:t>Lịch sử phát triển HĐH Windows</a:t>
            </a:r>
            <a:endParaRPr lang="zh-CN" altLang="en-US" sz="3200" b="1" dirty="0">
              <a:solidFill>
                <a:schemeClr val="accent2"/>
              </a:solidFill>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GIỚI THIỆU HỆ ĐIỀU HÀNH</a:t>
            </a:r>
            <a:endParaRPr lang="en-US" sz="3200" dirty="0">
              <a:solidFill>
                <a:srgbClr val="D51C29"/>
              </a:solidFill>
            </a:endParaRPr>
          </a:p>
        </p:txBody>
      </p:sp>
      <p:sp>
        <p:nvSpPr>
          <p:cNvPr id="5" name="Rectangle 4"/>
          <p:cNvSpPr/>
          <p:nvPr/>
        </p:nvSpPr>
        <p:spPr>
          <a:xfrm>
            <a:off x="322776" y="1301571"/>
            <a:ext cx="3986333" cy="4536819"/>
          </a:xfrm>
          <a:prstGeom prst="rect">
            <a:avLst/>
          </a:prstGeom>
        </p:spPr>
        <p:txBody>
          <a:bodyPr wrap="square">
            <a:spAutoFit/>
          </a:bodyPr>
          <a:lstStyle/>
          <a:p>
            <a:pPr fontAlgn="base">
              <a:lnSpc>
                <a:spcPct val="150000"/>
              </a:lnSpc>
            </a:pPr>
            <a:r>
              <a:rPr lang="vi-VN" sz="2800" dirty="0"/>
              <a:t>Hệ điều hành </a:t>
            </a:r>
            <a:br>
              <a:rPr lang="en-US" sz="2800" dirty="0"/>
            </a:br>
            <a:r>
              <a:rPr lang="vi-VN" sz="2800" dirty="0">
                <a:solidFill>
                  <a:srgbClr val="0070C0"/>
                </a:solidFill>
              </a:rPr>
              <a:t>Operating System (OS) </a:t>
            </a:r>
            <a:r>
              <a:rPr lang="vi-VN" sz="2800" dirty="0"/>
              <a:t>là một phần mềm nền tảng cho phép điều hành, quản lý toàn bộ các thành phần khác trên một thiết bị điện tử</a:t>
            </a:r>
            <a:r>
              <a:rPr lang="en-US" sz="2800" dirty="0"/>
              <a:t>.</a:t>
            </a:r>
          </a:p>
        </p:txBody>
      </p:sp>
      <p:pic>
        <p:nvPicPr>
          <p:cNvPr id="1026" name="Picture 2" descr="Operating System] Tổng quan hệ điều hành OS là gì? | Vietnix">
            <a:extLst>
              <a:ext uri="{FF2B5EF4-FFF2-40B4-BE49-F238E27FC236}">
                <a16:creationId xmlns:a16="http://schemas.microsoft.com/office/drawing/2014/main" id="{1945B853-578C-40DF-B53F-12D72DFB5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109" y="1527925"/>
            <a:ext cx="7673340" cy="402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3242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THÀNH PHẦN CỦA HỆ ĐIỀU HÀNH</a:t>
            </a:r>
            <a:endParaRPr lang="en-US" sz="3200" dirty="0">
              <a:solidFill>
                <a:srgbClr val="D51C29"/>
              </a:solidFill>
            </a:endParaRPr>
          </a:p>
        </p:txBody>
      </p:sp>
      <p:pic>
        <p:nvPicPr>
          <p:cNvPr id="2050" name="Picture 2" descr="Sforum - Trang thông tin công nghệ mới nhất operating-system-kernel Hệ điều hành là gì? Tổng hợp các loại hệ điều hành phổ biến ">
            <a:extLst>
              <a:ext uri="{FF2B5EF4-FFF2-40B4-BE49-F238E27FC236}">
                <a16:creationId xmlns:a16="http://schemas.microsoft.com/office/drawing/2014/main" id="{245309BB-DB8E-4EBB-97C5-0EE6772D9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187271"/>
            <a:ext cx="8048625"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9211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CHỨC NĂNG CỦA HỆ ĐIỀU HÀNH</a:t>
            </a:r>
            <a:endParaRPr lang="en-US" sz="3200" dirty="0">
              <a:solidFill>
                <a:srgbClr val="D51C29"/>
              </a:solidFill>
            </a:endParaRPr>
          </a:p>
        </p:txBody>
      </p:sp>
      <p:sp>
        <p:nvSpPr>
          <p:cNvPr id="5" name="Rectangle 4"/>
          <p:cNvSpPr/>
          <p:nvPr/>
        </p:nvSpPr>
        <p:spPr>
          <a:xfrm>
            <a:off x="322775" y="1164411"/>
            <a:ext cx="11546447" cy="3447098"/>
          </a:xfrm>
          <a:prstGeom prst="rect">
            <a:avLst/>
          </a:prstGeom>
        </p:spPr>
        <p:txBody>
          <a:bodyPr wrap="square">
            <a:spAutoFit/>
          </a:bodyPr>
          <a:lstStyle/>
          <a:p>
            <a:pPr marL="457200" indent="-457200" algn="l" fontAlgn="base">
              <a:spcBef>
                <a:spcPts val="3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Tổ chức giao tiếp giữa người dùng và hệ thống.</a:t>
            </a:r>
          </a:p>
          <a:p>
            <a:pPr marL="457200" indent="-457200" algn="l" fontAlgn="base">
              <a:spcBef>
                <a:spcPts val="3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Cung cấp các tài nguyên cho các chương trình và cách tổ chức thực hiện các chương trình đó.</a:t>
            </a:r>
          </a:p>
          <a:p>
            <a:pPr marL="457200" indent="-457200" algn="l" fontAlgn="base">
              <a:spcBef>
                <a:spcPts val="3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Tổ chức lưu trữ thông tin trên bộ nhớ ngoài, cung cấp các công cụ để tìm kiếm và truy cập thông tin.</a:t>
            </a:r>
          </a:p>
          <a:p>
            <a:pPr marL="457200" indent="-457200" algn="l" fontAlgn="base">
              <a:spcBef>
                <a:spcPts val="3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Kiểm tra và hỗ trợ bằng phần mềm cho các thiết bị ngoại vi để khai thác chúng một cách thuận tiện,hiệu quả.</a:t>
            </a:r>
          </a:p>
          <a:p>
            <a:pPr marL="457200" indent="-457200" algn="l" fontAlgn="base">
              <a:spcBef>
                <a:spcPts val="3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Cung cấp các dịch vụ tiện ích hệ thống.</a:t>
            </a:r>
          </a:p>
        </p:txBody>
      </p:sp>
      <p:sp>
        <p:nvSpPr>
          <p:cNvPr id="6" name="Rectangle 5">
            <a:extLst>
              <a:ext uri="{FF2B5EF4-FFF2-40B4-BE49-F238E27FC236}">
                <a16:creationId xmlns:a16="http://schemas.microsoft.com/office/drawing/2014/main" id="{5477C9DE-03A4-4A9B-B8A5-5CAEF23FC407}"/>
              </a:ext>
            </a:extLst>
          </p:cNvPr>
          <p:cNvSpPr/>
          <p:nvPr/>
        </p:nvSpPr>
        <p:spPr>
          <a:xfrm>
            <a:off x="322775" y="4927062"/>
            <a:ext cx="11546447" cy="1292662"/>
          </a:xfrm>
          <a:prstGeom prst="rect">
            <a:avLst/>
          </a:prstGeom>
          <a:solidFill>
            <a:srgbClr val="F3DDC5"/>
          </a:solidFill>
          <a:ln>
            <a:solidFill>
              <a:srgbClr val="0070C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fontAlgn="base"/>
            <a:r>
              <a:rPr lang="en-US" sz="2600" b="0" i="0" dirty="0">
                <a:solidFill>
                  <a:srgbClr val="333333"/>
                </a:solidFill>
                <a:effectLst/>
                <a:latin typeface="Helvetica Neue"/>
              </a:rPr>
              <a:t>K</a:t>
            </a:r>
            <a:r>
              <a:rPr lang="vi-VN" sz="2600" b="0" i="0" dirty="0">
                <a:solidFill>
                  <a:srgbClr val="333333"/>
                </a:solidFill>
                <a:effectLst/>
                <a:latin typeface="Helvetica Neue"/>
              </a:rPr>
              <a:t>ết nối phần cứng với người dùng, giúp truy cập </a:t>
            </a:r>
            <a:r>
              <a:rPr lang="en-US" sz="2600" b="0" i="0" dirty="0">
                <a:solidFill>
                  <a:srgbClr val="333333"/>
                </a:solidFill>
                <a:effectLst/>
                <a:latin typeface="Helvetica Neue"/>
              </a:rPr>
              <a:t>và</a:t>
            </a:r>
            <a:r>
              <a:rPr lang="vi-VN" sz="2600" b="0" i="0" dirty="0">
                <a:solidFill>
                  <a:srgbClr val="333333"/>
                </a:solidFill>
                <a:effectLst/>
                <a:latin typeface="Helvetica Neue"/>
              </a:rPr>
              <a:t> vận hành các tài nguyên</a:t>
            </a:r>
            <a:r>
              <a:rPr lang="en-US" sz="2600" b="0" i="0" dirty="0">
                <a:solidFill>
                  <a:srgbClr val="333333"/>
                </a:solidFill>
                <a:effectLst/>
                <a:latin typeface="Helvetica Neue"/>
              </a:rPr>
              <a:t>, x</a:t>
            </a:r>
            <a:r>
              <a:rPr lang="vi-VN" sz="2600" b="0" i="0" dirty="0">
                <a:solidFill>
                  <a:srgbClr val="333333"/>
                </a:solidFill>
                <a:effectLst/>
                <a:latin typeface="Helvetica Neue"/>
              </a:rPr>
              <a:t>ử lý các xung đột xảy ra giữa chương trình hệ thống và các chương trình khác do người dùng sử dụng.</a:t>
            </a:r>
            <a:endParaRPr lang="en-US" sz="2600" dirty="0"/>
          </a:p>
        </p:txBody>
      </p:sp>
    </p:spTree>
    <p:extLst>
      <p:ext uri="{BB962C8B-B14F-4D97-AF65-F5344CB8AC3E}">
        <p14:creationId xmlns:p14="http://schemas.microsoft.com/office/powerpoint/2010/main" val="26934530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CÁC LOẠI HỆ ĐIỀU HÀNH</a:t>
            </a:r>
            <a:endParaRPr lang="en-US" sz="3200" dirty="0">
              <a:solidFill>
                <a:srgbClr val="D51C29"/>
              </a:solidFill>
            </a:endParaRPr>
          </a:p>
        </p:txBody>
      </p:sp>
      <p:sp>
        <p:nvSpPr>
          <p:cNvPr id="5" name="Rectangle 4"/>
          <p:cNvSpPr/>
          <p:nvPr/>
        </p:nvSpPr>
        <p:spPr>
          <a:xfrm>
            <a:off x="322776" y="1907361"/>
            <a:ext cx="11546447" cy="2748253"/>
          </a:xfrm>
          <a:prstGeom prst="rect">
            <a:avLst/>
          </a:prstGeom>
        </p:spPr>
        <p:txBody>
          <a:bodyPr wrap="square">
            <a:spAutoFit/>
          </a:bodyPr>
          <a:lstStyle/>
          <a:p>
            <a:pPr fontAlgn="base">
              <a:lnSpc>
                <a:spcPct val="150000"/>
              </a:lnSpc>
            </a:pPr>
            <a:r>
              <a:rPr lang="en-US" sz="4000" b="1" dirty="0" err="1">
                <a:solidFill>
                  <a:srgbClr val="0070C0"/>
                </a:solidFill>
                <a:latin typeface="Helvetica Neue"/>
              </a:rPr>
              <a:t>Câu</a:t>
            </a:r>
            <a:r>
              <a:rPr lang="en-US" sz="4000" b="1" dirty="0">
                <a:solidFill>
                  <a:srgbClr val="0070C0"/>
                </a:solidFill>
                <a:latin typeface="Helvetica Neue"/>
              </a:rPr>
              <a:t> </a:t>
            </a:r>
            <a:r>
              <a:rPr lang="en-US" sz="4000" b="1" dirty="0" err="1">
                <a:solidFill>
                  <a:srgbClr val="0070C0"/>
                </a:solidFill>
                <a:latin typeface="Helvetica Neue"/>
              </a:rPr>
              <a:t>hỏi</a:t>
            </a:r>
            <a:r>
              <a:rPr lang="en-US" sz="4000" b="1" dirty="0">
                <a:solidFill>
                  <a:srgbClr val="0070C0"/>
                </a:solidFill>
                <a:latin typeface="Helvetica Neue"/>
              </a:rPr>
              <a:t>:</a:t>
            </a:r>
          </a:p>
          <a:p>
            <a:pPr marL="914400" fontAlgn="base">
              <a:lnSpc>
                <a:spcPct val="150000"/>
              </a:lnSpc>
            </a:pPr>
            <a:r>
              <a:rPr lang="en-US" sz="4000" b="0" i="0">
                <a:solidFill>
                  <a:srgbClr val="333333"/>
                </a:solidFill>
                <a:effectLst/>
                <a:latin typeface="Helvetica Neue"/>
              </a:rPr>
              <a:t>Hãy tìm hiểu thêm trên mạng, </a:t>
            </a:r>
            <a:r>
              <a:rPr lang="en-US" sz="4000">
                <a:solidFill>
                  <a:srgbClr val="333333"/>
                </a:solidFill>
                <a:latin typeface="Helvetica Neue"/>
              </a:rPr>
              <a:t>liệt </a:t>
            </a:r>
            <a:r>
              <a:rPr lang="en-US" sz="4000" dirty="0" err="1">
                <a:solidFill>
                  <a:srgbClr val="333333"/>
                </a:solidFill>
                <a:latin typeface="Helvetica Neue"/>
              </a:rPr>
              <a:t>kê</a:t>
            </a:r>
            <a:r>
              <a:rPr lang="en-US" sz="4000" dirty="0">
                <a:solidFill>
                  <a:srgbClr val="333333"/>
                </a:solidFill>
                <a:latin typeface="Helvetica Neue"/>
              </a:rPr>
              <a:t> </a:t>
            </a:r>
            <a:r>
              <a:rPr lang="en-US" sz="4000" dirty="0" err="1">
                <a:solidFill>
                  <a:srgbClr val="333333"/>
                </a:solidFill>
                <a:latin typeface="Helvetica Neue"/>
              </a:rPr>
              <a:t>các</a:t>
            </a:r>
            <a:r>
              <a:rPr lang="en-US" sz="4000" dirty="0">
                <a:solidFill>
                  <a:srgbClr val="333333"/>
                </a:solidFill>
                <a:latin typeface="Helvetica Neue"/>
              </a:rPr>
              <a:t> </a:t>
            </a:r>
            <a:r>
              <a:rPr lang="en-US" sz="4000" dirty="0" err="1">
                <a:solidFill>
                  <a:srgbClr val="333333"/>
                </a:solidFill>
                <a:latin typeface="Helvetica Neue"/>
              </a:rPr>
              <a:t>loại</a:t>
            </a:r>
            <a:r>
              <a:rPr lang="en-US" sz="4000" dirty="0">
                <a:solidFill>
                  <a:srgbClr val="333333"/>
                </a:solidFill>
                <a:latin typeface="Helvetica Neue"/>
              </a:rPr>
              <a:t> HĐH </a:t>
            </a:r>
            <a:r>
              <a:rPr lang="en-US" sz="4000" dirty="0" err="1">
                <a:solidFill>
                  <a:srgbClr val="333333"/>
                </a:solidFill>
                <a:latin typeface="Helvetica Neue"/>
              </a:rPr>
              <a:t>hiện</a:t>
            </a:r>
            <a:r>
              <a:rPr lang="en-US" sz="4000" dirty="0">
                <a:solidFill>
                  <a:srgbClr val="333333"/>
                </a:solidFill>
                <a:latin typeface="Helvetica Neue"/>
              </a:rPr>
              <a:t> nay và </a:t>
            </a:r>
            <a:r>
              <a:rPr lang="en-US" sz="4000" dirty="0" err="1">
                <a:solidFill>
                  <a:srgbClr val="333333"/>
                </a:solidFill>
                <a:latin typeface="Helvetica Neue"/>
              </a:rPr>
              <a:t>mô</a:t>
            </a:r>
            <a:r>
              <a:rPr lang="en-US" sz="4000" dirty="0">
                <a:solidFill>
                  <a:srgbClr val="333333"/>
                </a:solidFill>
                <a:latin typeface="Helvetica Neue"/>
              </a:rPr>
              <a:t> </a:t>
            </a:r>
            <a:r>
              <a:rPr lang="en-US" sz="4000" dirty="0" err="1">
                <a:solidFill>
                  <a:srgbClr val="333333"/>
                </a:solidFill>
                <a:latin typeface="Helvetica Neue"/>
              </a:rPr>
              <a:t>tả</a:t>
            </a:r>
            <a:r>
              <a:rPr lang="en-US" sz="4000" dirty="0">
                <a:solidFill>
                  <a:srgbClr val="333333"/>
                </a:solidFill>
                <a:latin typeface="Helvetica Neue"/>
              </a:rPr>
              <a:t> </a:t>
            </a:r>
            <a:r>
              <a:rPr lang="en-US" sz="4000" dirty="0" err="1">
                <a:solidFill>
                  <a:srgbClr val="333333"/>
                </a:solidFill>
                <a:latin typeface="Helvetica Neue"/>
              </a:rPr>
              <a:t>sơ</a:t>
            </a:r>
            <a:r>
              <a:rPr lang="en-US" sz="4000" dirty="0">
                <a:solidFill>
                  <a:srgbClr val="333333"/>
                </a:solidFill>
                <a:latin typeface="Helvetica Neue"/>
              </a:rPr>
              <a:t> </a:t>
            </a:r>
            <a:r>
              <a:rPr lang="en-US" sz="4000" dirty="0" err="1">
                <a:solidFill>
                  <a:srgbClr val="333333"/>
                </a:solidFill>
                <a:latin typeface="Helvetica Neue"/>
              </a:rPr>
              <a:t>lược</a:t>
            </a:r>
            <a:r>
              <a:rPr lang="en-US" sz="4000" dirty="0">
                <a:solidFill>
                  <a:srgbClr val="333333"/>
                </a:solidFill>
                <a:latin typeface="Helvetica Neue"/>
              </a:rPr>
              <a:t> </a:t>
            </a:r>
            <a:r>
              <a:rPr lang="en-US" sz="4000" dirty="0" err="1">
                <a:solidFill>
                  <a:srgbClr val="333333"/>
                </a:solidFill>
                <a:latin typeface="Helvetica Neue"/>
              </a:rPr>
              <a:t>về</a:t>
            </a:r>
            <a:r>
              <a:rPr lang="en-US" sz="4000" dirty="0">
                <a:solidFill>
                  <a:srgbClr val="333333"/>
                </a:solidFill>
                <a:latin typeface="Helvetica Neue"/>
              </a:rPr>
              <a:t> </a:t>
            </a:r>
            <a:r>
              <a:rPr lang="en-US" sz="4000" dirty="0" err="1">
                <a:solidFill>
                  <a:srgbClr val="333333"/>
                </a:solidFill>
                <a:latin typeface="Helvetica Neue"/>
              </a:rPr>
              <a:t>nó</a:t>
            </a:r>
            <a:endParaRPr lang="en-US" sz="4000" dirty="0"/>
          </a:p>
        </p:txBody>
      </p:sp>
    </p:spTree>
    <p:extLst>
      <p:ext uri="{BB962C8B-B14F-4D97-AF65-F5344CB8AC3E}">
        <p14:creationId xmlns:p14="http://schemas.microsoft.com/office/powerpoint/2010/main" val="414628661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CÁC LOẠI HỆ ĐIỀU HÀNH</a:t>
            </a:r>
            <a:endParaRPr lang="en-US" sz="3200" dirty="0">
              <a:solidFill>
                <a:srgbClr val="D51C29"/>
              </a:solidFill>
            </a:endParaRPr>
          </a:p>
        </p:txBody>
      </p:sp>
      <p:sp>
        <p:nvSpPr>
          <p:cNvPr id="5" name="Rectangle 4"/>
          <p:cNvSpPr/>
          <p:nvPr/>
        </p:nvSpPr>
        <p:spPr>
          <a:xfrm>
            <a:off x="94175" y="2003284"/>
            <a:ext cx="5677975" cy="1951496"/>
          </a:xfrm>
          <a:prstGeom prst="rect">
            <a:avLst/>
          </a:prstGeom>
        </p:spPr>
        <p:txBody>
          <a:bodyPr wrap="square">
            <a:spAutoFit/>
          </a:bodyPr>
          <a:lstStyle/>
          <a:p>
            <a:pPr marL="457200" indent="-457200" fontAlgn="base">
              <a:lnSpc>
                <a:spcPct val="150000"/>
              </a:lnSpc>
              <a:buFont typeface="Wingdings" panose="05000000000000000000" pitchFamily="2" charset="2"/>
              <a:buChar char="q"/>
            </a:pPr>
            <a:r>
              <a:rPr lang="en-US" sz="2800" b="0" i="0" dirty="0">
                <a:solidFill>
                  <a:srgbClr val="333333"/>
                </a:solidFill>
                <a:effectLst/>
                <a:latin typeface="Helvetica Neue"/>
              </a:rPr>
              <a:t>HĐH </a:t>
            </a:r>
            <a:r>
              <a:rPr lang="en-US" sz="2800" b="0" i="0" dirty="0" err="1">
                <a:solidFill>
                  <a:srgbClr val="333333"/>
                </a:solidFill>
                <a:effectLst/>
                <a:latin typeface="Helvetica Neue"/>
              </a:rPr>
              <a:t>cho</a:t>
            </a:r>
            <a:r>
              <a:rPr lang="en-US" sz="2800" b="0" i="0" dirty="0">
                <a:solidFill>
                  <a:srgbClr val="333333"/>
                </a:solidFill>
                <a:effectLst/>
                <a:latin typeface="Helvetica Neue"/>
              </a:rPr>
              <a:t> </a:t>
            </a:r>
            <a:r>
              <a:rPr lang="en-US" sz="2800" b="0" i="0" dirty="0" err="1">
                <a:solidFill>
                  <a:srgbClr val="333333"/>
                </a:solidFill>
                <a:effectLst/>
                <a:latin typeface="Helvetica Neue"/>
              </a:rPr>
              <a:t>máy</a:t>
            </a:r>
            <a:r>
              <a:rPr lang="en-US" sz="2800" b="0" i="0" dirty="0">
                <a:solidFill>
                  <a:srgbClr val="333333"/>
                </a:solidFill>
                <a:effectLst/>
                <a:latin typeface="Helvetica Neue"/>
              </a:rPr>
              <a:t> </a:t>
            </a:r>
            <a:r>
              <a:rPr lang="en-US" sz="2800" b="0" i="0" dirty="0" err="1">
                <a:solidFill>
                  <a:srgbClr val="333333"/>
                </a:solidFill>
                <a:effectLst/>
                <a:latin typeface="Helvetica Neue"/>
              </a:rPr>
              <a:t>tính</a:t>
            </a:r>
            <a:endParaRPr lang="en-US" sz="2800" b="0" i="0" dirty="0">
              <a:solidFill>
                <a:srgbClr val="333333"/>
              </a:solidFill>
              <a:effectLst/>
              <a:latin typeface="Helvetica Neue"/>
            </a:endParaRPr>
          </a:p>
          <a:p>
            <a:pPr marL="457200" indent="-457200" fontAlgn="base">
              <a:lnSpc>
                <a:spcPct val="150000"/>
              </a:lnSpc>
              <a:buFont typeface="Wingdings" panose="05000000000000000000" pitchFamily="2" charset="2"/>
              <a:buChar char="q"/>
            </a:pPr>
            <a:r>
              <a:rPr lang="en-US" sz="2800" dirty="0">
                <a:solidFill>
                  <a:srgbClr val="333333"/>
                </a:solidFill>
                <a:latin typeface="Helvetica Neue"/>
              </a:rPr>
              <a:t>HĐH </a:t>
            </a:r>
            <a:r>
              <a:rPr lang="en-US" sz="2800" dirty="0" err="1">
                <a:solidFill>
                  <a:srgbClr val="333333"/>
                </a:solidFill>
                <a:latin typeface="Helvetica Neue"/>
              </a:rPr>
              <a:t>cho</a:t>
            </a:r>
            <a:r>
              <a:rPr lang="en-US" sz="2800" dirty="0">
                <a:solidFill>
                  <a:srgbClr val="333333"/>
                </a:solidFill>
                <a:latin typeface="Helvetica Neue"/>
              </a:rPr>
              <a:t> </a:t>
            </a:r>
            <a:r>
              <a:rPr lang="en-US" sz="2800" dirty="0" err="1">
                <a:solidFill>
                  <a:srgbClr val="333333"/>
                </a:solidFill>
                <a:latin typeface="Helvetica Neue"/>
              </a:rPr>
              <a:t>điện</a:t>
            </a:r>
            <a:r>
              <a:rPr lang="en-US" sz="2800" dirty="0">
                <a:solidFill>
                  <a:srgbClr val="333333"/>
                </a:solidFill>
                <a:latin typeface="Helvetica Neue"/>
              </a:rPr>
              <a:t> </a:t>
            </a:r>
            <a:r>
              <a:rPr lang="en-US" sz="2800" dirty="0" err="1">
                <a:solidFill>
                  <a:srgbClr val="333333"/>
                </a:solidFill>
                <a:latin typeface="Helvetica Neue"/>
              </a:rPr>
              <a:t>thoại</a:t>
            </a:r>
            <a:r>
              <a:rPr lang="en-US" sz="2800" dirty="0">
                <a:solidFill>
                  <a:srgbClr val="333333"/>
                </a:solidFill>
                <a:latin typeface="Helvetica Neue"/>
              </a:rPr>
              <a:t> thông </a:t>
            </a:r>
            <a:r>
              <a:rPr lang="en-US" sz="2800" dirty="0" err="1">
                <a:solidFill>
                  <a:srgbClr val="333333"/>
                </a:solidFill>
                <a:latin typeface="Helvetica Neue"/>
              </a:rPr>
              <a:t>minh</a:t>
            </a:r>
            <a:endParaRPr lang="en-US" sz="2800" dirty="0">
              <a:solidFill>
                <a:srgbClr val="333333"/>
              </a:solidFill>
              <a:latin typeface="Helvetica Neue"/>
            </a:endParaRPr>
          </a:p>
          <a:p>
            <a:pPr marL="457200" indent="-457200" fontAlgn="base">
              <a:lnSpc>
                <a:spcPct val="150000"/>
              </a:lnSpc>
              <a:buFont typeface="Wingdings" panose="05000000000000000000" pitchFamily="2" charset="2"/>
              <a:buChar char="q"/>
            </a:pPr>
            <a:r>
              <a:rPr lang="en-US" sz="2800" dirty="0">
                <a:solidFill>
                  <a:srgbClr val="333333"/>
                </a:solidFill>
                <a:latin typeface="Helvetica Neue"/>
              </a:rPr>
              <a:t>HĐH </a:t>
            </a:r>
            <a:r>
              <a:rPr lang="en-US" sz="2800" dirty="0" err="1">
                <a:solidFill>
                  <a:srgbClr val="333333"/>
                </a:solidFill>
                <a:latin typeface="Helvetica Neue"/>
              </a:rPr>
              <a:t>cho</a:t>
            </a:r>
            <a:r>
              <a:rPr lang="en-US" sz="2800" dirty="0">
                <a:solidFill>
                  <a:srgbClr val="333333"/>
                </a:solidFill>
                <a:latin typeface="Helvetica Neue"/>
              </a:rPr>
              <a:t> </a:t>
            </a:r>
            <a:r>
              <a:rPr lang="en-US" sz="2800" dirty="0" err="1">
                <a:solidFill>
                  <a:srgbClr val="333333"/>
                </a:solidFill>
                <a:latin typeface="Helvetica Neue"/>
              </a:rPr>
              <a:t>các</a:t>
            </a:r>
            <a:r>
              <a:rPr lang="en-US" sz="2800" dirty="0">
                <a:solidFill>
                  <a:srgbClr val="333333"/>
                </a:solidFill>
                <a:latin typeface="Helvetica Neue"/>
              </a:rPr>
              <a:t> </a:t>
            </a:r>
            <a:r>
              <a:rPr lang="en-US" sz="2800" dirty="0" err="1">
                <a:solidFill>
                  <a:srgbClr val="333333"/>
                </a:solidFill>
                <a:latin typeface="Helvetica Neue"/>
              </a:rPr>
              <a:t>thiết</a:t>
            </a:r>
            <a:r>
              <a:rPr lang="en-US" sz="2800" dirty="0">
                <a:solidFill>
                  <a:srgbClr val="333333"/>
                </a:solidFill>
                <a:latin typeface="Helvetica Neue"/>
              </a:rPr>
              <a:t> </a:t>
            </a:r>
            <a:r>
              <a:rPr lang="en-US" sz="2800" dirty="0" err="1">
                <a:solidFill>
                  <a:srgbClr val="333333"/>
                </a:solidFill>
                <a:latin typeface="Helvetica Neue"/>
              </a:rPr>
              <a:t>bị</a:t>
            </a:r>
            <a:r>
              <a:rPr lang="en-US" sz="2800" dirty="0">
                <a:solidFill>
                  <a:srgbClr val="333333"/>
                </a:solidFill>
                <a:latin typeface="Helvetica Neue"/>
              </a:rPr>
              <a:t> </a:t>
            </a:r>
            <a:r>
              <a:rPr lang="en-US" sz="2800" dirty="0" err="1">
                <a:solidFill>
                  <a:srgbClr val="333333"/>
                </a:solidFill>
                <a:latin typeface="Helvetica Neue"/>
              </a:rPr>
              <a:t>khác</a:t>
            </a:r>
            <a:endParaRPr lang="en-US" sz="2800" dirty="0"/>
          </a:p>
        </p:txBody>
      </p:sp>
      <p:pic>
        <p:nvPicPr>
          <p:cNvPr id="3074" name="Picture 2">
            <a:extLst>
              <a:ext uri="{FF2B5EF4-FFF2-40B4-BE49-F238E27FC236}">
                <a16:creationId xmlns:a16="http://schemas.microsoft.com/office/drawing/2014/main" id="{E01AFA22-B99E-4673-9B56-4DABB2C02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973" y="1630680"/>
            <a:ext cx="61912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320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CÁC LOẠI HỆ ĐIỀU HÀNH</a:t>
            </a:r>
            <a:endParaRPr lang="en-US" sz="3200" dirty="0">
              <a:solidFill>
                <a:srgbClr val="D51C29"/>
              </a:solidFill>
            </a:endParaRPr>
          </a:p>
        </p:txBody>
      </p:sp>
      <p:pic>
        <p:nvPicPr>
          <p:cNvPr id="4098" name="Picture 2">
            <a:extLst>
              <a:ext uri="{FF2B5EF4-FFF2-40B4-BE49-F238E27FC236}">
                <a16:creationId xmlns:a16="http://schemas.microsoft.com/office/drawing/2014/main" id="{F61CC46C-8AA8-44BE-BDA0-586BB53585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570" y="1829646"/>
            <a:ext cx="3431633" cy="21241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12B6338-EC51-402C-902C-8B69D122EF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4050" y="717831"/>
            <a:ext cx="2381146" cy="1714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6CF49CD-E11E-45A7-A841-F0502AC480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570" y="4092198"/>
            <a:ext cx="3431633" cy="2144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40AF74C-89C5-4F02-87F9-3D7DE9FF7F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3940" y="1427321"/>
            <a:ext cx="3558540" cy="200167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9122F461-DBDF-4C04-89BB-C70F5C9B45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3450" y="4148406"/>
            <a:ext cx="3810000" cy="211666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4D93C4AF-12A8-49DF-ABE5-D7AC4EC692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5503" y="2772727"/>
            <a:ext cx="31432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51416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CÁC LOẠI HỆ ĐIỀU HÀNH</a:t>
            </a:r>
            <a:endParaRPr lang="en-US" sz="3200" dirty="0">
              <a:solidFill>
                <a:srgbClr val="D51C29"/>
              </a:solidFill>
            </a:endParaRPr>
          </a:p>
        </p:txBody>
      </p:sp>
      <p:pic>
        <p:nvPicPr>
          <p:cNvPr id="5122" name="Picture 2">
            <a:extLst>
              <a:ext uri="{FF2B5EF4-FFF2-40B4-BE49-F238E27FC236}">
                <a16:creationId xmlns:a16="http://schemas.microsoft.com/office/drawing/2014/main" id="{071A18D6-4B74-4D49-ADBF-EB138DD49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19" y="1239111"/>
            <a:ext cx="3902761" cy="19513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966245-B010-4EA5-ACBB-235D86297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9418" y="4430443"/>
            <a:ext cx="2347769" cy="14541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8646BDA-39CC-4FA2-A5BC-FE27EE7CB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5029" y="1151702"/>
            <a:ext cx="3623593" cy="21261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C424811-FBCF-4FBE-BE69-E76767A901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50" y="4446270"/>
            <a:ext cx="2426538" cy="14382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9798529-5338-46F3-9343-CE3C5AD60C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0" y="4430443"/>
            <a:ext cx="2213610" cy="147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861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0CD753C1D6C9419661183C5D1677C3" ma:contentTypeVersion="4" ma:contentTypeDescription="Create a new document." ma:contentTypeScope="" ma:versionID="c5980b69ebcab4ffa719fcc8496b4abb">
  <xsd:schema xmlns:xsd="http://www.w3.org/2001/XMLSchema" xmlns:xs="http://www.w3.org/2001/XMLSchema" xmlns:p="http://schemas.microsoft.com/office/2006/metadata/properties" xmlns:ns2="3498a131-afed-47bd-b7a1-c89bbe150c11" targetNamespace="http://schemas.microsoft.com/office/2006/metadata/properties" ma:root="true" ma:fieldsID="753163a1641a185938d485cac0a483e8" ns2:_="">
    <xsd:import namespace="3498a131-afed-47bd-b7a1-c89bbe150c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8a131-afed-47bd-b7a1-c89bbe150c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5B95F1-52AB-4BBA-AC15-994EDA76B3A2}">
  <ds:schemaRefs>
    <ds:schemaRef ds:uri="http://schemas.microsoft.com/sharepoint/v3/contenttype/forms"/>
  </ds:schemaRefs>
</ds:datastoreItem>
</file>

<file path=customXml/itemProps2.xml><?xml version="1.0" encoding="utf-8"?>
<ds:datastoreItem xmlns:ds="http://schemas.openxmlformats.org/officeDocument/2006/customXml" ds:itemID="{82CE54CC-E759-42CB-BC23-84710511836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9C818E5-ADA4-421E-917D-3408DC083C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8a131-afed-47bd-b7a1-c89bbe150c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包图主题2</Template>
  <TotalTime>2374</TotalTime>
  <Words>684</Words>
  <Application>Microsoft Office PowerPoint</Application>
  <PresentationFormat>Widescreen</PresentationFormat>
  <Paragraphs>67</Paragraphs>
  <Slides>11</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等线</vt:lpstr>
      <vt:lpstr>微软雅黑</vt:lpstr>
      <vt:lpstr>Arial</vt:lpstr>
      <vt:lpstr>Calibri</vt:lpstr>
      <vt:lpstr>Cambria</vt:lpstr>
      <vt:lpstr>Helvetica Neue</vt:lpstr>
      <vt:lpstr>Roboto</vt:lpstr>
      <vt:lpstr>Wingdings</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Bùi Minh Phụng - Khoa Công nghệ thông tin - VLSET</cp:lastModifiedBy>
  <cp:revision>219</cp:revision>
  <dcterms:created xsi:type="dcterms:W3CDTF">2017-09-22T08:16:39Z</dcterms:created>
  <dcterms:modified xsi:type="dcterms:W3CDTF">2022-10-31T15:25:31Z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0x010100860CD753C1D6C9419661183C5D1677C3</vt:lpwstr>
  </property>
</Properties>
</file>